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9FC05-8C4A-4809-AAF0-974A01DF1BC7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2C2DF-27CD-40B2-9376-DBAACF187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282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2C2DF-27CD-40B2-9376-DBAACF187B5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2C2DF-27CD-40B2-9376-DBAACF187B5A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2C2DF-27CD-40B2-9376-DBAACF187B5A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2C2DF-27CD-40B2-9376-DBAACF187B5A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2C2DF-27CD-40B2-9376-DBAACF187B5A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2C2DF-27CD-40B2-9376-DBAACF187B5A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2C2DF-27CD-40B2-9376-DBAACF187B5A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2C2DF-27CD-40B2-9376-DBAACF187B5A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2C2DF-27CD-40B2-9376-DBAACF187B5A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2C2DF-27CD-40B2-9376-DBAACF187B5A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2C2DF-27CD-40B2-9376-DBAACF187B5A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2C2DF-27CD-40B2-9376-DBAACF187B5A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D51F568-D582-4FA4-8C54-B649941FF0E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7195EF8-755D-4FF7-8181-D6A4F39F25E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51F568-D582-4FA4-8C54-B649941FF0E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95EF8-755D-4FF7-8181-D6A4F39F25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51F568-D582-4FA4-8C54-B649941FF0E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95EF8-755D-4FF7-8181-D6A4F39F25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51F568-D582-4FA4-8C54-B649941FF0E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95EF8-755D-4FF7-8181-D6A4F39F25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D51F568-D582-4FA4-8C54-B649941FF0E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7195EF8-755D-4FF7-8181-D6A4F39F25E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51F568-D582-4FA4-8C54-B649941FF0E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7195EF8-755D-4FF7-8181-D6A4F39F25E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51F568-D582-4FA4-8C54-B649941FF0E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7195EF8-755D-4FF7-8181-D6A4F39F25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51F568-D582-4FA4-8C54-B649941FF0E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95EF8-755D-4FF7-8181-D6A4F39F25E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51F568-D582-4FA4-8C54-B649941FF0E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95EF8-755D-4FF7-8181-D6A4F39F25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D51F568-D582-4FA4-8C54-B649941FF0E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7195EF8-755D-4FF7-8181-D6A4F39F25E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D51F568-D582-4FA4-8C54-B649941FF0E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7195EF8-755D-4FF7-8181-D6A4F39F25E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D51F568-D582-4FA4-8C54-B649941FF0E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7195EF8-755D-4FF7-8181-D6A4F39F25EB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Cause &amp; Effect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6">
                    <a:lumMod val="10000"/>
                  </a:schemeClr>
                </a:solidFill>
              </a:rPr>
              <a:t>For every action . . .</a:t>
            </a:r>
            <a:endParaRPr lang="en-US" sz="4800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Cause &amp; Effect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Create your own:</a:t>
            </a:r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endParaRPr lang="en-US" b="1" dirty="0" smtClean="0">
              <a:solidFill>
                <a:schemeClr val="accent6">
                  <a:lumMod val="10000"/>
                </a:schemeClr>
              </a:solidFill>
            </a:endParaRPr>
          </a:p>
          <a:p>
            <a:pPr>
              <a:buNone/>
            </a:pPr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	</a:t>
            </a:r>
          </a:p>
          <a:p>
            <a:pPr lvl="1"/>
            <a:r>
              <a:rPr lang="en-US" b="1" dirty="0" smtClean="0">
                <a:solidFill>
                  <a:schemeClr val="accent6">
                    <a:lumMod val="10000"/>
                  </a:schemeClr>
                </a:solidFill>
              </a:rPr>
              <a:t>Write a sentence showing the cause &amp; effect relationship between </a:t>
            </a:r>
            <a:r>
              <a:rPr lang="en-US" b="1" dirty="0" smtClean="0"/>
              <a:t>rain and a baseball game.</a:t>
            </a:r>
          </a:p>
          <a:p>
            <a:pPr lvl="1">
              <a:buNone/>
            </a:pPr>
            <a:endParaRPr lang="en-US" b="1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1"/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Don’t forget your signal phrase!</a:t>
            </a:r>
          </a:p>
          <a:p>
            <a:pPr lvl="2">
              <a:buNone/>
            </a:pPr>
            <a:endParaRPr lang="en-US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Cause &amp; Effect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Create your own:</a:t>
            </a:r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endParaRPr lang="en-US" b="1" dirty="0" smtClean="0">
              <a:solidFill>
                <a:schemeClr val="accent6">
                  <a:lumMod val="10000"/>
                </a:schemeClr>
              </a:solidFill>
            </a:endParaRPr>
          </a:p>
          <a:p>
            <a:pPr>
              <a:buNone/>
            </a:pPr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	</a:t>
            </a:r>
          </a:p>
          <a:p>
            <a:pPr lvl="1"/>
            <a:r>
              <a:rPr lang="en-US" b="1" dirty="0" smtClean="0">
                <a:solidFill>
                  <a:schemeClr val="accent6">
                    <a:lumMod val="10000"/>
                  </a:schemeClr>
                </a:solidFill>
              </a:rPr>
              <a:t>Trade sentences with the person across from you. </a:t>
            </a:r>
          </a:p>
          <a:p>
            <a:pPr lvl="1"/>
            <a:r>
              <a:rPr lang="en-US" sz="3200" dirty="0" smtClean="0"/>
              <a:t>Now, underline the cause in the sentence.</a:t>
            </a:r>
          </a:p>
          <a:p>
            <a:pPr lvl="1"/>
            <a:r>
              <a:rPr lang="en-US" sz="3200" dirty="0" smtClean="0"/>
              <a:t>Circle the effect. </a:t>
            </a:r>
          </a:p>
          <a:p>
            <a:pPr lvl="1"/>
            <a:r>
              <a:rPr lang="en-US" sz="3200" dirty="0" smtClean="0"/>
              <a:t>Draw a box around the signal phrase.</a:t>
            </a:r>
          </a:p>
          <a:p>
            <a:pPr lvl="2">
              <a:buNone/>
            </a:pPr>
            <a:endParaRPr lang="en-US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Cause &amp; Effect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Create your own:</a:t>
            </a:r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endParaRPr lang="en-US" b="1" dirty="0" smtClean="0">
              <a:solidFill>
                <a:schemeClr val="accent6">
                  <a:lumMod val="10000"/>
                </a:schemeClr>
              </a:solidFill>
            </a:endParaRPr>
          </a:p>
          <a:p>
            <a:pPr>
              <a:buNone/>
            </a:pPr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	</a:t>
            </a:r>
          </a:p>
          <a:p>
            <a:pPr lvl="1"/>
            <a:r>
              <a:rPr lang="en-US" b="1" dirty="0" smtClean="0">
                <a:solidFill>
                  <a:schemeClr val="accent6">
                    <a:lumMod val="10000"/>
                  </a:schemeClr>
                </a:solidFill>
              </a:rPr>
              <a:t>Trade sentences with the person across from you. </a:t>
            </a:r>
          </a:p>
          <a:p>
            <a:pPr lvl="1"/>
            <a:r>
              <a:rPr lang="en-US" sz="3200" dirty="0" smtClean="0"/>
              <a:t>Now, underline the cause in the sentence.</a:t>
            </a:r>
          </a:p>
          <a:p>
            <a:pPr lvl="1"/>
            <a:r>
              <a:rPr lang="en-US" sz="3200" dirty="0" smtClean="0"/>
              <a:t>Circle the effect. </a:t>
            </a:r>
          </a:p>
          <a:p>
            <a:pPr lvl="1"/>
            <a:r>
              <a:rPr lang="en-US" sz="3200" dirty="0" smtClean="0"/>
              <a:t>Draw a box around the signal phrase.</a:t>
            </a:r>
          </a:p>
          <a:p>
            <a:pPr lvl="2">
              <a:buNone/>
            </a:pPr>
            <a:endParaRPr lang="en-US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Cause &amp; Effect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Let’s look at each word individually.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Cause: </a:t>
            </a:r>
          </a:p>
          <a:p>
            <a:pPr lvl="1">
              <a:buNone/>
            </a:pPr>
            <a:endParaRPr lang="en-US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2"/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the reason for a result or response</a:t>
            </a:r>
          </a:p>
          <a:p>
            <a:pPr lvl="2">
              <a:buNone/>
            </a:pPr>
            <a:endParaRPr lang="en-US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2"/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is always what happened</a:t>
            </a:r>
          </a:p>
          <a:p>
            <a:pPr lvl="1">
              <a:buNone/>
            </a:pPr>
            <a:endParaRPr lang="en-US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2">
              <a:buNone/>
            </a:pPr>
            <a:endParaRPr lang="en-US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Cause &amp; Effect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 Let’s look at each word individually</a:t>
            </a:r>
            <a:endParaRPr lang="en-US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2">
              <a:buNone/>
            </a:pPr>
            <a:endParaRPr lang="en-US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1"/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Effect: </a:t>
            </a:r>
          </a:p>
          <a:p>
            <a:pPr lvl="1">
              <a:buNone/>
            </a:pPr>
            <a:endParaRPr lang="en-US" sz="3200" b="1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2"/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something that always follows a cause</a:t>
            </a:r>
          </a:p>
          <a:p>
            <a:pPr lvl="2">
              <a:buNone/>
            </a:pPr>
            <a:endParaRPr lang="en-US" sz="3200" b="1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2"/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is the result or response of the cause</a:t>
            </a:r>
          </a:p>
          <a:p>
            <a:pPr lvl="2">
              <a:buNone/>
            </a:pPr>
            <a:endParaRPr lang="en-US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Cause &amp; Effect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Put them both together . . .</a:t>
            </a:r>
            <a:endParaRPr lang="en-US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2">
              <a:buNone/>
            </a:pPr>
            <a:endParaRPr lang="en-US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1"/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Cause + Effect = </a:t>
            </a:r>
          </a:p>
          <a:p>
            <a:pPr lvl="1">
              <a:buNone/>
            </a:pPr>
            <a:endParaRPr lang="en-US" sz="3200" b="1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2"/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one action (cause) creating a response (effect)</a:t>
            </a:r>
          </a:p>
          <a:p>
            <a:pPr lvl="2">
              <a:buNone/>
            </a:pPr>
            <a:endParaRPr lang="en-US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Cause &amp; Effect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Let’s look at a simple example:</a:t>
            </a:r>
            <a:endParaRPr lang="en-US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2">
              <a:buNone/>
            </a:pPr>
            <a:endParaRPr lang="en-US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1"/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I worked hard on my persuasive essay, so I received an A on it. </a:t>
            </a:r>
          </a:p>
          <a:p>
            <a:pPr lvl="2">
              <a:buNone/>
            </a:pPr>
            <a:endParaRPr lang="en-US" sz="3200" b="1" dirty="0" smtClean="0">
              <a:solidFill>
                <a:schemeClr val="accent6">
                  <a:lumMod val="10000"/>
                </a:schemeClr>
              </a:solidFill>
            </a:endParaRPr>
          </a:p>
          <a:p>
            <a:r>
              <a:rPr lang="en-US" dirty="0" smtClean="0"/>
              <a:t>On your notes, underline the cause.</a:t>
            </a:r>
          </a:p>
          <a:p>
            <a:r>
              <a:rPr lang="en-US" b="1" dirty="0" smtClean="0"/>
              <a:t> </a:t>
            </a:r>
            <a:r>
              <a:rPr lang="en-US" dirty="0" smtClean="0"/>
              <a:t>Now circle the effect. </a:t>
            </a:r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</a:p>
          <a:p>
            <a:pPr lvl="2">
              <a:buNone/>
            </a:pPr>
            <a:endParaRPr lang="en-US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Cause &amp; Effect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Let’s look at a simple example:</a:t>
            </a:r>
            <a:endParaRPr lang="en-US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2">
              <a:buNone/>
            </a:pPr>
            <a:endParaRPr lang="en-US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1"/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I worked hard on my persuasive essay, so I received an A on it. </a:t>
            </a:r>
          </a:p>
          <a:p>
            <a:pPr lvl="2">
              <a:buNone/>
            </a:pPr>
            <a:endParaRPr lang="en-US" sz="3200" b="1" dirty="0" smtClean="0">
              <a:solidFill>
                <a:schemeClr val="accent6">
                  <a:lumMod val="10000"/>
                </a:schemeClr>
              </a:solidFill>
            </a:endParaRPr>
          </a:p>
          <a:p>
            <a:r>
              <a:rPr lang="en-US" dirty="0" smtClean="0"/>
              <a:t>What word shows the relationship between the cause &amp; effect?</a:t>
            </a:r>
            <a:endParaRPr lang="en-US" sz="3200" b="1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2">
              <a:buNone/>
            </a:pPr>
            <a:endParaRPr lang="en-US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Cause &amp; Effect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Let’s look at a simple example:</a:t>
            </a:r>
            <a:endParaRPr lang="en-US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2">
              <a:buNone/>
            </a:pPr>
            <a:endParaRPr lang="en-US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1"/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I worked hard on my persuasive essay, </a:t>
            </a:r>
            <a:r>
              <a:rPr lang="en-US" sz="3200" b="1" dirty="0" smtClean="0"/>
              <a:t>so</a:t>
            </a:r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 I received an A on it. </a:t>
            </a:r>
          </a:p>
          <a:p>
            <a:pPr lvl="2">
              <a:buNone/>
            </a:pPr>
            <a:endParaRPr lang="en-US" sz="3200" b="1" dirty="0" smtClean="0">
              <a:solidFill>
                <a:schemeClr val="accent6">
                  <a:lumMod val="10000"/>
                </a:schemeClr>
              </a:solidFill>
            </a:endParaRPr>
          </a:p>
          <a:p>
            <a:r>
              <a:rPr lang="en-US" dirty="0" smtClean="0"/>
              <a:t>What word shows the relationship between the cause &amp; effect?</a:t>
            </a:r>
            <a:endParaRPr lang="en-US" sz="3200" b="1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2">
              <a:buNone/>
            </a:pPr>
            <a:endParaRPr lang="en-US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Cause &amp; Effect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Here are some other words/phrases that show a cause &amp; effect relationship. They are called </a:t>
            </a:r>
            <a:r>
              <a:rPr lang="en-US" dirty="0" smtClean="0">
                <a:solidFill>
                  <a:schemeClr val="accent6">
                    <a:lumMod val="10000"/>
                  </a:schemeClr>
                </a:solidFill>
              </a:rPr>
              <a:t>‘signal phrases’:</a:t>
            </a:r>
          </a:p>
          <a:p>
            <a:pPr lvl="2">
              <a:buNone/>
            </a:pPr>
            <a:endParaRPr lang="en-US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1"/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Because</a:t>
            </a:r>
          </a:p>
          <a:p>
            <a:pPr lvl="1"/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Therefore</a:t>
            </a:r>
          </a:p>
          <a:p>
            <a:pPr lvl="1"/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As a result of</a:t>
            </a:r>
          </a:p>
          <a:p>
            <a:pPr lvl="1"/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Due to</a:t>
            </a:r>
          </a:p>
          <a:p>
            <a:pPr lvl="2">
              <a:buNone/>
            </a:pPr>
            <a:endParaRPr lang="en-US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Cause &amp; Effect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Let’s look at another example:</a:t>
            </a:r>
            <a:endParaRPr lang="en-US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2">
              <a:buNone/>
            </a:pPr>
            <a:endParaRPr lang="en-US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1"/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Because Thomas thought he was late, he rushed to the bus stop. </a:t>
            </a:r>
          </a:p>
          <a:p>
            <a:pPr lvl="2">
              <a:buNone/>
            </a:pPr>
            <a:endParaRPr lang="en-US" sz="3200" b="1" dirty="0" smtClean="0">
              <a:solidFill>
                <a:schemeClr val="accent6">
                  <a:lumMod val="10000"/>
                </a:schemeClr>
              </a:solidFill>
            </a:endParaRPr>
          </a:p>
          <a:p>
            <a:r>
              <a:rPr lang="en-US" dirty="0" smtClean="0"/>
              <a:t>On your notes, underline the cause.</a:t>
            </a:r>
          </a:p>
          <a:p>
            <a:r>
              <a:rPr lang="en-US" b="1" dirty="0" smtClean="0"/>
              <a:t> </a:t>
            </a:r>
            <a:r>
              <a:rPr lang="en-US" dirty="0" smtClean="0"/>
              <a:t>Now circle the effect. </a:t>
            </a:r>
            <a:r>
              <a:rPr lang="en-US" sz="3200" b="1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</a:p>
          <a:p>
            <a:r>
              <a:rPr lang="en-US" b="1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en-US" dirty="0" smtClean="0"/>
              <a:t>Draw a box around the signal phrase</a:t>
            </a:r>
            <a:endParaRPr lang="en-US" sz="3200" b="1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lvl="2">
              <a:buNone/>
            </a:pPr>
            <a:endParaRPr lang="en-US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44</TotalTime>
  <Words>316</Words>
  <Application>Microsoft Office PowerPoint</Application>
  <PresentationFormat>On-screen Show (4:3)</PresentationFormat>
  <Paragraphs>90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Foundry</vt:lpstr>
      <vt:lpstr>Cause &amp; Effect</vt:lpstr>
      <vt:lpstr>Cause &amp; Effect</vt:lpstr>
      <vt:lpstr>Cause &amp; Effect</vt:lpstr>
      <vt:lpstr>Cause &amp; Effect</vt:lpstr>
      <vt:lpstr>Cause &amp; Effect</vt:lpstr>
      <vt:lpstr>Cause &amp; Effect</vt:lpstr>
      <vt:lpstr>Cause &amp; Effect</vt:lpstr>
      <vt:lpstr>Cause &amp; Effect</vt:lpstr>
      <vt:lpstr>Cause &amp; Effect</vt:lpstr>
      <vt:lpstr>Cause &amp; Effect</vt:lpstr>
      <vt:lpstr>Cause &amp; Effect</vt:lpstr>
      <vt:lpstr>Cause &amp; Effect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Cause &amp; Effect</dc:title>
  <dc:creator>Administratr</dc:creator>
  <cp:lastModifiedBy>Nadja</cp:lastModifiedBy>
  <cp:revision>31</cp:revision>
  <dcterms:created xsi:type="dcterms:W3CDTF">2011-03-26T18:42:41Z</dcterms:created>
  <dcterms:modified xsi:type="dcterms:W3CDTF">2011-03-26T21:47:33Z</dcterms:modified>
</cp:coreProperties>
</file>